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307" r:id="rId3"/>
    <p:sldId id="286" r:id="rId4"/>
    <p:sldId id="299" r:id="rId5"/>
    <p:sldId id="316" r:id="rId6"/>
    <p:sldId id="300" r:id="rId7"/>
    <p:sldId id="293" r:id="rId8"/>
    <p:sldId id="294" r:id="rId9"/>
    <p:sldId id="295" r:id="rId10"/>
    <p:sldId id="296" r:id="rId11"/>
    <p:sldId id="297" r:id="rId12"/>
    <p:sldId id="301" r:id="rId13"/>
    <p:sldId id="317" r:id="rId14"/>
    <p:sldId id="318" r:id="rId15"/>
    <p:sldId id="302" r:id="rId16"/>
    <p:sldId id="308" r:id="rId17"/>
    <p:sldId id="290" r:id="rId18"/>
    <p:sldId id="291" r:id="rId19"/>
    <p:sldId id="285" r:id="rId20"/>
    <p:sldId id="309" r:id="rId21"/>
    <p:sldId id="269" r:id="rId22"/>
    <p:sldId id="310" r:id="rId23"/>
    <p:sldId id="270" r:id="rId24"/>
    <p:sldId id="273" r:id="rId25"/>
    <p:sldId id="311" r:id="rId26"/>
    <p:sldId id="257" r:id="rId27"/>
    <p:sldId id="283" r:id="rId28"/>
    <p:sldId id="279" r:id="rId29"/>
    <p:sldId id="280" r:id="rId30"/>
    <p:sldId id="259" r:id="rId31"/>
    <p:sldId id="260" r:id="rId32"/>
    <p:sldId id="303" r:id="rId33"/>
    <p:sldId id="315" r:id="rId34"/>
    <p:sldId id="261" r:id="rId35"/>
    <p:sldId id="262" r:id="rId36"/>
    <p:sldId id="267" r:id="rId37"/>
    <p:sldId id="268" r:id="rId38"/>
    <p:sldId id="281" r:id="rId39"/>
    <p:sldId id="312" r:id="rId40"/>
    <p:sldId id="313" r:id="rId41"/>
    <p:sldId id="27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326" autoAdjust="0"/>
  </p:normalViewPr>
  <p:slideViewPr>
    <p:cSldViewPr showGuides="1">
      <p:cViewPr varScale="1">
        <p:scale>
          <a:sx n="93" d="100"/>
          <a:sy n="93" d="100"/>
        </p:scale>
        <p:origin x="-1440" y="-96"/>
      </p:cViewPr>
      <p:guideLst>
        <p:guide orient="horz" pos="2160"/>
        <p:guide pos="2880"/>
      </p:guideLst>
    </p:cSldViewPr>
  </p:slideViewPr>
  <p:notesTextViewPr>
    <p:cViewPr>
      <p:scale>
        <a:sx n="1" d="1"/>
        <a:sy n="1" d="1"/>
      </p:scale>
      <p:origin x="0" y="0"/>
    </p:cViewPr>
  </p:notesTextViewPr>
  <p:sorterViewPr>
    <p:cViewPr>
      <p:scale>
        <a:sx n="100" d="100"/>
        <a:sy n="100" d="100"/>
      </p:scale>
      <p:origin x="0" y="397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1008A9-3CC3-420A-9886-78C911664603}" type="datetimeFigureOut">
              <a:rPr lang="en-US" smtClean="0"/>
              <a:t>2/20/2015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F30734-19E4-492F-84C5-71871AD18D08}" type="slidenum">
              <a:rPr lang="en-US" smtClean="0"/>
              <a:t>‹#›</a:t>
            </a:fld>
            <a:endParaRPr lang="en-US"/>
          </a:p>
        </p:txBody>
      </p:sp>
    </p:spTree>
    <p:extLst>
      <p:ext uri="{BB962C8B-B14F-4D97-AF65-F5344CB8AC3E}">
        <p14:creationId xmlns:p14="http://schemas.microsoft.com/office/powerpoint/2010/main" val="1318368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from </a:t>
            </a:r>
            <a:r>
              <a:rPr lang="en-US" dirty="0" err="1" smtClean="0"/>
              <a:t>eRA</a:t>
            </a:r>
            <a:r>
              <a:rPr lang="en-US" dirty="0" smtClean="0"/>
              <a:t> Commons can</a:t>
            </a:r>
            <a:r>
              <a:rPr lang="en-US" baseline="0" dirty="0" smtClean="0"/>
              <a:t> populate portions of the </a:t>
            </a:r>
            <a:r>
              <a:rPr lang="en-US" baseline="0" dirty="0" err="1" smtClean="0"/>
              <a:t>SciENcv</a:t>
            </a:r>
            <a:r>
              <a:rPr lang="en-US" baseline="0" dirty="0" smtClean="0"/>
              <a:t> tool if you login to the tool using your </a:t>
            </a:r>
            <a:r>
              <a:rPr lang="en-US" baseline="0" dirty="0" err="1" smtClean="0"/>
              <a:t>eRA</a:t>
            </a:r>
            <a:r>
              <a:rPr lang="en-US" baseline="0" dirty="0" smtClean="0"/>
              <a:t> Commons login and password.</a:t>
            </a:r>
          </a:p>
          <a:p>
            <a:r>
              <a:rPr lang="en-US" baseline="0" dirty="0" smtClean="0"/>
              <a:t>Information from my Bibliography citations will show up in the RPPR publications. The citations in RPPR from my Bibliography will show whether they are compliant or not with the NIH Public Access policy.</a:t>
            </a:r>
            <a:endParaRPr lang="en-US" dirty="0"/>
          </a:p>
        </p:txBody>
      </p:sp>
      <p:sp>
        <p:nvSpPr>
          <p:cNvPr id="4" name="Slide Number Placeholder 3"/>
          <p:cNvSpPr>
            <a:spLocks noGrp="1"/>
          </p:cNvSpPr>
          <p:nvPr>
            <p:ph type="sldNum" sz="quarter" idx="10"/>
          </p:nvPr>
        </p:nvSpPr>
        <p:spPr/>
        <p:txBody>
          <a:bodyPr/>
          <a:lstStyle/>
          <a:p>
            <a:fld id="{55F30734-19E4-492F-84C5-71871AD18D08}" type="slidenum">
              <a:rPr lang="en-US" smtClean="0"/>
              <a:t>4</a:t>
            </a:fld>
            <a:endParaRPr lang="en-US"/>
          </a:p>
        </p:txBody>
      </p:sp>
    </p:spTree>
    <p:extLst>
      <p:ext uri="{BB962C8B-B14F-4D97-AF65-F5344CB8AC3E}">
        <p14:creationId xmlns:p14="http://schemas.microsoft.com/office/powerpoint/2010/main" val="3457429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PubMed is an</a:t>
            </a:r>
            <a:r>
              <a:rPr lang="en-US" baseline="0" dirty="0" smtClean="0"/>
              <a:t> index of the biomedical literature with nearly 25 million citations.</a:t>
            </a:r>
            <a:endParaRPr lang="en-US" dirty="0"/>
          </a:p>
        </p:txBody>
      </p:sp>
      <p:sp>
        <p:nvSpPr>
          <p:cNvPr id="4" name="Slide Number Placeholder 3"/>
          <p:cNvSpPr>
            <a:spLocks noGrp="1"/>
          </p:cNvSpPr>
          <p:nvPr>
            <p:ph type="sldNum" sz="quarter" idx="10"/>
          </p:nvPr>
        </p:nvSpPr>
        <p:spPr/>
        <p:txBody>
          <a:bodyPr/>
          <a:lstStyle/>
          <a:p>
            <a:fld id="{55F30734-19E4-492F-84C5-71871AD18D08}" type="slidenum">
              <a:rPr lang="en-US" smtClean="0"/>
              <a:t>7</a:t>
            </a:fld>
            <a:endParaRPr lang="en-US"/>
          </a:p>
        </p:txBody>
      </p:sp>
    </p:spTree>
    <p:extLst>
      <p:ext uri="{BB962C8B-B14F-4D97-AF65-F5344CB8AC3E}">
        <p14:creationId xmlns:p14="http://schemas.microsoft.com/office/powerpoint/2010/main" val="2624569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individual</a:t>
            </a:r>
            <a:r>
              <a:rPr lang="en-US" baseline="0" dirty="0" smtClean="0"/>
              <a:t> citation record will include links to publisher and PubMed Central full text. You can find the PMCID (which is needed to show compliance with the NIH Public Access Policy) in the PubMed record. You can also upload a citation from PubMed into your </a:t>
            </a:r>
            <a:r>
              <a:rPr lang="en-US" baseline="0" dirty="0" err="1" smtClean="0"/>
              <a:t>myBibliography</a:t>
            </a:r>
            <a:r>
              <a:rPr lang="en-US" baseline="0" dirty="0" smtClean="0"/>
              <a:t> by clicking on the “Send To” arrow. The NIHMSID can not be found in PubMed.</a:t>
            </a:r>
          </a:p>
          <a:p>
            <a:r>
              <a:rPr lang="en-US" baseline="0" dirty="0" smtClean="0"/>
              <a:t>The citation information from PubMed feeds into other </a:t>
            </a:r>
            <a:r>
              <a:rPr lang="en-US" baseline="0" dirty="0" err="1" smtClean="0"/>
              <a:t>myNCBI</a:t>
            </a:r>
            <a:r>
              <a:rPr lang="en-US" baseline="0" dirty="0" smtClean="0"/>
              <a:t> tools. Information from PubMed Central will feed back into PubMed.</a:t>
            </a:r>
            <a:endParaRPr lang="en-US" dirty="0"/>
          </a:p>
        </p:txBody>
      </p:sp>
      <p:sp>
        <p:nvSpPr>
          <p:cNvPr id="4" name="Slide Number Placeholder 3"/>
          <p:cNvSpPr>
            <a:spLocks noGrp="1"/>
          </p:cNvSpPr>
          <p:nvPr>
            <p:ph type="sldNum" sz="quarter" idx="10"/>
          </p:nvPr>
        </p:nvSpPr>
        <p:spPr/>
        <p:txBody>
          <a:bodyPr/>
          <a:lstStyle/>
          <a:p>
            <a:fld id="{55F30734-19E4-492F-84C5-71871AD18D08}" type="slidenum">
              <a:rPr lang="en-US" smtClean="0"/>
              <a:t>8</a:t>
            </a:fld>
            <a:endParaRPr lang="en-US"/>
          </a:p>
        </p:txBody>
      </p:sp>
    </p:spTree>
    <p:extLst>
      <p:ext uri="{BB962C8B-B14F-4D97-AF65-F5344CB8AC3E}">
        <p14:creationId xmlns:p14="http://schemas.microsoft.com/office/powerpoint/2010/main" val="4272390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full text database is PubMed</a:t>
            </a:r>
            <a:r>
              <a:rPr lang="en-US" baseline="0" dirty="0" smtClean="0"/>
              <a:t> Central, PMC. The PMCID is indication of compliance with the policy. Three months post-publication, only the PMCID can show evidence of compliance. There are two methods that full-text articles get into PubMed Central; by publishers or others.</a:t>
            </a:r>
            <a:endParaRPr lang="en-US" dirty="0"/>
          </a:p>
        </p:txBody>
      </p:sp>
      <p:sp>
        <p:nvSpPr>
          <p:cNvPr id="4" name="Slide Number Placeholder 3"/>
          <p:cNvSpPr>
            <a:spLocks noGrp="1"/>
          </p:cNvSpPr>
          <p:nvPr>
            <p:ph type="sldNum" sz="quarter" idx="10"/>
          </p:nvPr>
        </p:nvSpPr>
        <p:spPr/>
        <p:txBody>
          <a:bodyPr/>
          <a:lstStyle/>
          <a:p>
            <a:fld id="{55F30734-19E4-492F-84C5-71871AD18D08}" type="slidenum">
              <a:rPr lang="en-US" smtClean="0"/>
              <a:t>10</a:t>
            </a:fld>
            <a:endParaRPr lang="en-US"/>
          </a:p>
        </p:txBody>
      </p:sp>
    </p:spTree>
    <p:extLst>
      <p:ext uri="{BB962C8B-B14F-4D97-AF65-F5344CB8AC3E}">
        <p14:creationId xmlns:p14="http://schemas.microsoft.com/office/powerpoint/2010/main" val="1857594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four methods that</a:t>
            </a:r>
            <a:r>
              <a:rPr lang="en-US" baseline="0" dirty="0" smtClean="0"/>
              <a:t> the full text of articles get into PubMed Central. Methods A &amp; B are uploads of final published articles by publishers into PubMed Central. Methods C&amp;D are submissions of final peer-reviewed manuscripts through the NIH Manuscript Submission System.</a:t>
            </a:r>
            <a:endParaRPr lang="en-US" dirty="0"/>
          </a:p>
        </p:txBody>
      </p:sp>
      <p:sp>
        <p:nvSpPr>
          <p:cNvPr id="4" name="Slide Number Placeholder 3"/>
          <p:cNvSpPr>
            <a:spLocks noGrp="1"/>
          </p:cNvSpPr>
          <p:nvPr>
            <p:ph type="sldNum" sz="quarter" idx="10"/>
          </p:nvPr>
        </p:nvSpPr>
        <p:spPr/>
        <p:txBody>
          <a:bodyPr/>
          <a:lstStyle/>
          <a:p>
            <a:fld id="{55F30734-19E4-492F-84C5-71871AD18D08}" type="slidenum">
              <a:rPr lang="en-US" smtClean="0"/>
              <a:t>11</a:t>
            </a:fld>
            <a:endParaRPr lang="en-US"/>
          </a:p>
        </p:txBody>
      </p:sp>
    </p:spTree>
    <p:extLst>
      <p:ext uri="{BB962C8B-B14F-4D97-AF65-F5344CB8AC3E}">
        <p14:creationId xmlns:p14="http://schemas.microsoft.com/office/powerpoint/2010/main" val="1093373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current homepage of the NIH Manuscript Submission System. This</a:t>
            </a:r>
            <a:r>
              <a:rPr lang="en-US" baseline="0" dirty="0" smtClean="0"/>
              <a:t> system allows PIs, researchers and third parties (such as your friendly librarian) to submit final peer-reviewed manuscripts for final upload to PubMed Central. Everything submitted goes through two approvals steps that need to be done by one of the authors. The submitter assigns the author that will perform the two approval steps. Once both approval steps are completed, the manuscript is reformatted and the documents are uploaded into a PubMed Central queue, the PMCID is applied. This process must be completed and the PMCID applied by three months post-publication.  </a:t>
            </a:r>
            <a:endParaRPr lang="en-US" dirty="0"/>
          </a:p>
        </p:txBody>
      </p:sp>
      <p:sp>
        <p:nvSpPr>
          <p:cNvPr id="4" name="Slide Number Placeholder 3"/>
          <p:cNvSpPr>
            <a:spLocks noGrp="1"/>
          </p:cNvSpPr>
          <p:nvPr>
            <p:ph type="sldNum" sz="quarter" idx="10"/>
          </p:nvPr>
        </p:nvSpPr>
        <p:spPr/>
        <p:txBody>
          <a:bodyPr/>
          <a:lstStyle/>
          <a:p>
            <a:fld id="{55F30734-19E4-492F-84C5-71871AD18D08}" type="slidenum">
              <a:rPr lang="en-US" smtClean="0"/>
              <a:t>12</a:t>
            </a:fld>
            <a:endParaRPr lang="en-US"/>
          </a:p>
        </p:txBody>
      </p:sp>
    </p:spTree>
    <p:extLst>
      <p:ext uri="{BB962C8B-B14F-4D97-AF65-F5344CB8AC3E}">
        <p14:creationId xmlns:p14="http://schemas.microsoft.com/office/powerpoint/2010/main" val="1214221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from the fields</a:t>
            </a:r>
            <a:r>
              <a:rPr lang="en-US" baseline="0" dirty="0" smtClean="0"/>
              <a:t> in PubMed, PubMed Central and the NIH Manuscript Submission System are all part of NCBI and transferred to other NCBI fields. The citation information and the public access IDs (NIHMSID &amp; PMCID) can become part of the </a:t>
            </a:r>
            <a:r>
              <a:rPr lang="en-US" baseline="0" dirty="0" err="1" smtClean="0"/>
              <a:t>biosketch</a:t>
            </a:r>
            <a:r>
              <a:rPr lang="en-US" baseline="0" dirty="0" smtClean="0"/>
              <a:t> publications in </a:t>
            </a:r>
            <a:r>
              <a:rPr lang="en-US" baseline="0" dirty="0" err="1" smtClean="0"/>
              <a:t>SciENcv</a:t>
            </a:r>
            <a:r>
              <a:rPr lang="en-US" baseline="0" dirty="0" smtClean="0"/>
              <a:t> and become part of the RPPR in </a:t>
            </a:r>
            <a:r>
              <a:rPr lang="en-US" baseline="0" dirty="0" err="1" smtClean="0"/>
              <a:t>eRA</a:t>
            </a:r>
            <a:r>
              <a:rPr lang="en-US" baseline="0" dirty="0" smtClean="0"/>
              <a:t> Commons. </a:t>
            </a:r>
            <a:endParaRPr lang="en-US" dirty="0"/>
          </a:p>
        </p:txBody>
      </p:sp>
      <p:sp>
        <p:nvSpPr>
          <p:cNvPr id="4" name="Slide Number Placeholder 3"/>
          <p:cNvSpPr>
            <a:spLocks noGrp="1"/>
          </p:cNvSpPr>
          <p:nvPr>
            <p:ph type="sldNum" sz="quarter" idx="10"/>
          </p:nvPr>
        </p:nvSpPr>
        <p:spPr/>
        <p:txBody>
          <a:bodyPr/>
          <a:lstStyle/>
          <a:p>
            <a:fld id="{55F30734-19E4-492F-84C5-71871AD18D08}" type="slidenum">
              <a:rPr lang="en-US" smtClean="0"/>
              <a:t>15</a:t>
            </a:fld>
            <a:endParaRPr lang="en-US"/>
          </a:p>
        </p:txBody>
      </p:sp>
    </p:spTree>
    <p:extLst>
      <p:ext uri="{BB962C8B-B14F-4D97-AF65-F5344CB8AC3E}">
        <p14:creationId xmlns:p14="http://schemas.microsoft.com/office/powerpoint/2010/main" val="1093373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CA8C954-6A68-4FD5-B801-20D4D90BBA79}" type="datetimeFigureOut">
              <a:rPr lang="en-US" smtClean="0"/>
              <a:t>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7BDE96-F8A6-4219-A646-357C3F65E4A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A8C954-6A68-4FD5-B801-20D4D90BBA79}" type="datetimeFigureOut">
              <a:rPr lang="en-US" smtClean="0"/>
              <a:t>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7BDE96-F8A6-4219-A646-357C3F65E4A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A8C954-6A68-4FD5-B801-20D4D90BBA79}" type="datetimeFigureOut">
              <a:rPr lang="en-US" smtClean="0"/>
              <a:t>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7BDE96-F8A6-4219-A646-357C3F65E4A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CA8C954-6A68-4FD5-B801-20D4D90BBA79}" type="datetimeFigureOut">
              <a:rPr lang="en-US" smtClean="0"/>
              <a:t>2/20/2015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7BDE96-F8A6-4219-A646-357C3F65E4A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A8C954-6A68-4FD5-B801-20D4D90BBA79}" type="datetimeFigureOut">
              <a:rPr lang="en-US" smtClean="0"/>
              <a:t>2/20/2015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7BDE96-F8A6-4219-A646-357C3F65E4A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A8C954-6A68-4FD5-B801-20D4D90BBA79}" type="datetimeFigureOut">
              <a:rPr lang="en-US" smtClean="0"/>
              <a:t>2/20/2015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7BDE96-F8A6-4219-A646-357C3F65E4A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A8C954-6A68-4FD5-B801-20D4D90BBA79}" type="datetimeFigureOut">
              <a:rPr lang="en-US" smtClean="0"/>
              <a:t>2/20/2015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7BDE96-F8A6-4219-A646-357C3F65E4A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A8C954-6A68-4FD5-B801-20D4D90BBA79}" type="datetimeFigureOut">
              <a:rPr lang="en-US" smtClean="0"/>
              <a:t>2/20/2015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7BDE96-F8A6-4219-A646-357C3F65E4AC}"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CA8C954-6A68-4FD5-B801-20D4D90BBA79}" type="datetimeFigureOut">
              <a:rPr lang="en-US" smtClean="0"/>
              <a:t>2/20/2015</a:t>
            </a:fld>
            <a:endParaRPr lang="en-US"/>
          </a:p>
        </p:txBody>
      </p:sp>
      <p:sp>
        <p:nvSpPr>
          <p:cNvPr id="9" name="Slide Number Placeholder 8"/>
          <p:cNvSpPr>
            <a:spLocks noGrp="1"/>
          </p:cNvSpPr>
          <p:nvPr>
            <p:ph type="sldNum" sz="quarter" idx="11"/>
          </p:nvPr>
        </p:nvSpPr>
        <p:spPr/>
        <p:txBody>
          <a:bodyPr/>
          <a:lstStyle/>
          <a:p>
            <a:fld id="{BB7BDE96-F8A6-4219-A646-357C3F65E4AC}"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A8C954-6A68-4FD5-B801-20D4D90BBA79}" type="datetimeFigureOut">
              <a:rPr lang="en-US" smtClean="0"/>
              <a:t>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7BDE96-F8A6-4219-A646-357C3F65E4A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A8C954-6A68-4FD5-B801-20D4D90BBA79}" type="datetimeFigureOut">
              <a:rPr lang="en-US" smtClean="0"/>
              <a:t>2/20/2015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7BDE96-F8A6-4219-A646-357C3F65E4A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B7BDE96-F8A6-4219-A646-357C3F65E4AC}"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CA8C954-6A68-4FD5-B801-20D4D90BBA79}" type="datetimeFigureOut">
              <a:rPr lang="en-US" smtClean="0"/>
              <a:t>2/20/2015</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ncbi.nlm.nih.gov/books/NBK53595/#mybibliography.Sharing_My_Bibliography_a" TargetMode="External"/><Relationship Id="rId2" Type="http://schemas.openxmlformats.org/officeDocument/2006/relationships/hyperlink" Target="http://www.ncbi.nlm.nih.gov/books/NBK3827/#pubmedhelp.How_do_I_search_by_a" TargetMode="External"/><Relationship Id="rId1" Type="http://schemas.openxmlformats.org/officeDocument/2006/relationships/slideLayout" Target="../slideLayouts/slideLayout2.xml"/><Relationship Id="rId4" Type="http://schemas.openxmlformats.org/officeDocument/2006/relationships/hyperlink" Target="http://www.ncbi.nlm.nih.gov/books/NBK154494/#sciencv.Editing_and_Deleting_SciENcv_Pro"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mailto:jschneider@library.wisc.ed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err="1" smtClean="0"/>
              <a:t>SciENcv</a:t>
            </a:r>
            <a:r>
              <a:rPr lang="en-US" sz="4800" dirty="0" smtClean="0"/>
              <a:t>, </a:t>
            </a:r>
            <a:r>
              <a:rPr lang="en-US" sz="4800" dirty="0" err="1" smtClean="0"/>
              <a:t>myBibliography</a:t>
            </a:r>
            <a:r>
              <a:rPr lang="en-US" sz="4800" dirty="0" smtClean="0"/>
              <a:t>, NIHMS &amp; ORCID : an introduction</a:t>
            </a:r>
            <a:endParaRPr lang="en-US" sz="4800" dirty="0"/>
          </a:p>
        </p:txBody>
      </p:sp>
      <p:sp>
        <p:nvSpPr>
          <p:cNvPr id="3" name="Subtitle 2"/>
          <p:cNvSpPr>
            <a:spLocks noGrp="1"/>
          </p:cNvSpPr>
          <p:nvPr>
            <p:ph type="subTitle" idx="1"/>
          </p:nvPr>
        </p:nvSpPr>
        <p:spPr/>
        <p:txBody>
          <a:bodyPr/>
          <a:lstStyle/>
          <a:p>
            <a:r>
              <a:rPr lang="en-US" dirty="0" smtClean="0"/>
              <a:t>Julie Schneider</a:t>
            </a:r>
          </a:p>
          <a:p>
            <a:r>
              <a:rPr lang="en-US" dirty="0" smtClean="0"/>
              <a:t>Ebling Library Director</a:t>
            </a:r>
            <a:endParaRPr lang="en-US" dirty="0"/>
          </a:p>
        </p:txBody>
      </p:sp>
    </p:spTree>
    <p:extLst>
      <p:ext uri="{BB962C8B-B14F-4D97-AF65-F5344CB8AC3E}">
        <p14:creationId xmlns:p14="http://schemas.microsoft.com/office/powerpoint/2010/main" val="1101972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7620000" cy="3505200"/>
          </a:xfrm>
        </p:spPr>
        <p:txBody>
          <a:bodyPr>
            <a:noAutofit/>
          </a:bodyPr>
          <a:lstStyle/>
          <a:p>
            <a:r>
              <a:rPr lang="en-US" sz="3600" b="1" dirty="0" smtClean="0"/>
              <a:t>Review of NCBI Tools &amp; Resources</a:t>
            </a:r>
          </a:p>
          <a:p>
            <a:r>
              <a:rPr lang="en-US" sz="3600" dirty="0" err="1" smtClean="0"/>
              <a:t>Biosketch</a:t>
            </a:r>
            <a:r>
              <a:rPr lang="en-US" sz="3600" dirty="0" smtClean="0"/>
              <a:t> Changes</a:t>
            </a:r>
          </a:p>
          <a:p>
            <a:r>
              <a:rPr lang="en-US" sz="3600" dirty="0" err="1" smtClean="0"/>
              <a:t>SciENcv</a:t>
            </a:r>
            <a:r>
              <a:rPr lang="en-US" sz="3600" dirty="0" smtClean="0"/>
              <a:t> : What It Is</a:t>
            </a:r>
          </a:p>
          <a:p>
            <a:r>
              <a:rPr lang="en-US" sz="3600" dirty="0" err="1" smtClean="0"/>
              <a:t>SciENcv</a:t>
            </a:r>
            <a:r>
              <a:rPr lang="en-US" sz="3600" dirty="0" smtClean="0"/>
              <a:t> : Using It &amp; What You Should Know</a:t>
            </a:r>
          </a:p>
          <a:p>
            <a:r>
              <a:rPr lang="en-US" sz="3600" dirty="0" err="1" smtClean="0"/>
              <a:t>SciENcv</a:t>
            </a:r>
            <a:r>
              <a:rPr lang="en-US" sz="3600" dirty="0" smtClean="0"/>
              <a:t> : Creating a </a:t>
            </a:r>
            <a:r>
              <a:rPr lang="en-US" sz="3600" dirty="0" err="1" smtClean="0"/>
              <a:t>Biosketch</a:t>
            </a:r>
            <a:endParaRPr lang="en-US" sz="3600" dirty="0" smtClean="0"/>
          </a:p>
          <a:p>
            <a:r>
              <a:rPr lang="en-US" sz="3600" dirty="0" smtClean="0"/>
              <a:t>ORCID</a:t>
            </a:r>
            <a:endParaRPr lang="en-US" sz="3600" dirty="0"/>
          </a:p>
        </p:txBody>
      </p:sp>
    </p:spTree>
    <p:extLst>
      <p:ext uri="{BB962C8B-B14F-4D97-AF65-F5344CB8AC3E}">
        <p14:creationId xmlns:p14="http://schemas.microsoft.com/office/powerpoint/2010/main" val="3925148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888" t="13333" r="6437" b="7344"/>
          <a:stretch/>
        </p:blipFill>
        <p:spPr bwMode="auto">
          <a:xfrm>
            <a:off x="0" y="1143706"/>
            <a:ext cx="8458200" cy="5741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Integration of my NCBI Tools</a:t>
            </a:r>
            <a:endParaRPr lang="en-US" dirty="0"/>
          </a:p>
        </p:txBody>
      </p:sp>
      <p:sp>
        <p:nvSpPr>
          <p:cNvPr id="3" name="Oval 2"/>
          <p:cNvSpPr/>
          <p:nvPr/>
        </p:nvSpPr>
        <p:spPr>
          <a:xfrm>
            <a:off x="5105400" y="1929829"/>
            <a:ext cx="1295400" cy="1066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67304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17" t="13187" r="3566"/>
          <a:stretch/>
        </p:blipFill>
        <p:spPr bwMode="auto">
          <a:xfrm>
            <a:off x="4011" y="0"/>
            <a:ext cx="913998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H="1">
            <a:off x="1066800" y="2590800"/>
            <a:ext cx="533400" cy="838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 name="Straight Arrow Connector 5"/>
          <p:cNvCxnSpPr/>
          <p:nvPr/>
        </p:nvCxnSpPr>
        <p:spPr>
          <a:xfrm flipH="1" flipV="1">
            <a:off x="3048000" y="1676400"/>
            <a:ext cx="22860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882081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325" t="9614" r="58716" b="31827"/>
          <a:stretch/>
        </p:blipFill>
        <p:spPr bwMode="auto">
          <a:xfrm>
            <a:off x="533400" y="685800"/>
            <a:ext cx="3673897" cy="5633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8457" t="11908" r="57307" b="33575"/>
          <a:stretch/>
        </p:blipFill>
        <p:spPr bwMode="auto">
          <a:xfrm>
            <a:off x="4531671" y="685800"/>
            <a:ext cx="3878318" cy="5244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flipH="1">
            <a:off x="3429000" y="1447800"/>
            <a:ext cx="457200" cy="762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 name="Straight Arrow Connector 4"/>
          <p:cNvCxnSpPr/>
          <p:nvPr/>
        </p:nvCxnSpPr>
        <p:spPr>
          <a:xfrm flipH="1" flipV="1">
            <a:off x="1752600" y="3886200"/>
            <a:ext cx="1295400" cy="762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flipH="1">
            <a:off x="6705600" y="304800"/>
            <a:ext cx="762000" cy="533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53430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888" t="13333" r="6437" b="7344"/>
          <a:stretch/>
        </p:blipFill>
        <p:spPr bwMode="auto">
          <a:xfrm>
            <a:off x="0" y="1143706"/>
            <a:ext cx="8458200" cy="5741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Integration of my NCBI Tools</a:t>
            </a:r>
            <a:endParaRPr lang="en-US" dirty="0"/>
          </a:p>
        </p:txBody>
      </p:sp>
      <p:sp>
        <p:nvSpPr>
          <p:cNvPr id="3" name="Multiply 2"/>
          <p:cNvSpPr/>
          <p:nvPr/>
        </p:nvSpPr>
        <p:spPr>
          <a:xfrm>
            <a:off x="5334000" y="1981200"/>
            <a:ext cx="914400" cy="9144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306" y="3124200"/>
            <a:ext cx="1347787"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05776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433" t="12956" r="7393"/>
          <a:stretch/>
        </p:blipFill>
        <p:spPr bwMode="auto">
          <a:xfrm>
            <a:off x="-16041" y="0"/>
            <a:ext cx="916004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1518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63" t="13187" r="7269"/>
          <a:stretch/>
        </p:blipFill>
        <p:spPr bwMode="auto">
          <a:xfrm>
            <a:off x="1" y="20053"/>
            <a:ext cx="9144000" cy="683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flipH="1">
            <a:off x="3733800" y="4572000"/>
            <a:ext cx="6858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 name="Straight Arrow Connector 4"/>
          <p:cNvCxnSpPr/>
          <p:nvPr/>
        </p:nvCxnSpPr>
        <p:spPr>
          <a:xfrm>
            <a:off x="1891301" y="4545458"/>
            <a:ext cx="4572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Straight Arrow Connector 7"/>
          <p:cNvCxnSpPr/>
          <p:nvPr/>
        </p:nvCxnSpPr>
        <p:spPr>
          <a:xfrm flipV="1">
            <a:off x="6019800" y="1676400"/>
            <a:ext cx="76200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a:xfrm flipV="1">
            <a:off x="5029200" y="1022684"/>
            <a:ext cx="1143000" cy="228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7476326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888" t="13333" r="6437" b="7344"/>
          <a:stretch/>
        </p:blipFill>
        <p:spPr bwMode="auto">
          <a:xfrm>
            <a:off x="0" y="1143706"/>
            <a:ext cx="8458200" cy="5741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Integration of my NCBI Tools</a:t>
            </a:r>
            <a:endParaRPr lang="en-US" dirty="0"/>
          </a:p>
        </p:txBody>
      </p:sp>
      <p:sp>
        <p:nvSpPr>
          <p:cNvPr id="3" name="Multiply 2"/>
          <p:cNvSpPr/>
          <p:nvPr/>
        </p:nvSpPr>
        <p:spPr>
          <a:xfrm>
            <a:off x="5334000" y="3247248"/>
            <a:ext cx="914400" cy="9144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6237" y="2133600"/>
            <a:ext cx="669925"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7305" y="4648200"/>
            <a:ext cx="1347787"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27434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507" t="12030" r="11469"/>
          <a:stretch/>
        </p:blipFill>
        <p:spPr bwMode="auto">
          <a:xfrm>
            <a:off x="1"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H="1">
            <a:off x="5496674" y="1524000"/>
            <a:ext cx="30480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 name="Straight Arrow Connector 5"/>
          <p:cNvCxnSpPr/>
          <p:nvPr/>
        </p:nvCxnSpPr>
        <p:spPr>
          <a:xfrm flipV="1">
            <a:off x="4267200" y="2514600"/>
            <a:ext cx="533400" cy="304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Straight Arrow Connector 7"/>
          <p:cNvCxnSpPr/>
          <p:nvPr/>
        </p:nvCxnSpPr>
        <p:spPr>
          <a:xfrm flipH="1" flipV="1">
            <a:off x="3048000" y="4191000"/>
            <a:ext cx="9906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518319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888" t="13333" r="6437" b="7344"/>
          <a:stretch/>
        </p:blipFill>
        <p:spPr bwMode="auto">
          <a:xfrm>
            <a:off x="0" y="1143706"/>
            <a:ext cx="8458200" cy="5741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Integration of my NCBI Tools</a:t>
            </a:r>
            <a:endParaRPr lang="en-US" dirty="0"/>
          </a:p>
        </p:txBody>
      </p:sp>
      <p:sp>
        <p:nvSpPr>
          <p:cNvPr id="3" name="Multiply 2"/>
          <p:cNvSpPr/>
          <p:nvPr/>
        </p:nvSpPr>
        <p:spPr>
          <a:xfrm>
            <a:off x="5334000" y="3247248"/>
            <a:ext cx="914400" cy="9144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ultiply 4"/>
          <p:cNvSpPr/>
          <p:nvPr/>
        </p:nvSpPr>
        <p:spPr>
          <a:xfrm>
            <a:off x="5334000" y="4724400"/>
            <a:ext cx="914400" cy="9144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705600" y="4016983"/>
            <a:ext cx="16002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t>Method A&amp;B</a:t>
            </a:r>
            <a:endParaRPr lang="en-US" b="1" dirty="0"/>
          </a:p>
        </p:txBody>
      </p:sp>
      <p:sp>
        <p:nvSpPr>
          <p:cNvPr id="8" name="TextBox 7"/>
          <p:cNvSpPr txBox="1"/>
          <p:nvPr/>
        </p:nvSpPr>
        <p:spPr>
          <a:xfrm>
            <a:off x="2971006" y="4149101"/>
            <a:ext cx="1600200"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t>Method C&amp;D</a:t>
            </a:r>
            <a:endParaRPr lang="en-US" b="1" dirty="0"/>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6237" y="2133600"/>
            <a:ext cx="669925"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3419" y="4620418"/>
            <a:ext cx="1347787"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5632" y="4701103"/>
            <a:ext cx="1347787" cy="1307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4540694"/>
            <a:ext cx="1639584" cy="1561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60798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723" r="13563"/>
          <a:stretch/>
        </p:blipFill>
        <p:spPr bwMode="auto">
          <a:xfrm>
            <a:off x="0" y="609600"/>
            <a:ext cx="8449866"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flipH="1">
            <a:off x="3657600" y="1295400"/>
            <a:ext cx="45720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 name="Straight Arrow Connector 5"/>
          <p:cNvCxnSpPr/>
          <p:nvPr/>
        </p:nvCxnSpPr>
        <p:spPr>
          <a:xfrm flipV="1">
            <a:off x="1676400" y="3657600"/>
            <a:ext cx="762000" cy="533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51807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051" r="7192" b="24507"/>
          <a:stretch/>
        </p:blipFill>
        <p:spPr bwMode="auto">
          <a:xfrm>
            <a:off x="0" y="228600"/>
            <a:ext cx="9144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flipH="1">
            <a:off x="3657600" y="1143000"/>
            <a:ext cx="609600" cy="838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 name="Straight Arrow Connector 4"/>
          <p:cNvCxnSpPr/>
          <p:nvPr/>
        </p:nvCxnSpPr>
        <p:spPr>
          <a:xfrm>
            <a:off x="7076090" y="1609397"/>
            <a:ext cx="990600" cy="914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731744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0096" r="30361" b="16159"/>
          <a:stretch/>
        </p:blipFill>
        <p:spPr bwMode="auto">
          <a:xfrm>
            <a:off x="0" y="381000"/>
            <a:ext cx="91440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66775"/>
            <a:ext cx="3954149" cy="240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3756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888" t="13333" r="6437" b="7344"/>
          <a:stretch/>
        </p:blipFill>
        <p:spPr bwMode="auto">
          <a:xfrm>
            <a:off x="0" y="1143706"/>
            <a:ext cx="8458200" cy="5741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Integration of my NCBI Tools</a:t>
            </a:r>
            <a:endParaRPr lang="en-US" dirty="0"/>
          </a:p>
        </p:txBody>
      </p:sp>
      <p:sp>
        <p:nvSpPr>
          <p:cNvPr id="3" name="Multiply 2"/>
          <p:cNvSpPr/>
          <p:nvPr/>
        </p:nvSpPr>
        <p:spPr>
          <a:xfrm>
            <a:off x="5334000" y="3247248"/>
            <a:ext cx="914400" cy="9144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ultiply 4"/>
          <p:cNvSpPr/>
          <p:nvPr/>
        </p:nvSpPr>
        <p:spPr>
          <a:xfrm>
            <a:off x="5334000" y="4724400"/>
            <a:ext cx="914400" cy="9144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400800" y="5715000"/>
            <a:ext cx="16002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t>Method A&amp;B</a:t>
            </a:r>
            <a:endParaRPr lang="en-US" b="1" dirty="0"/>
          </a:p>
        </p:txBody>
      </p:sp>
      <p:sp>
        <p:nvSpPr>
          <p:cNvPr id="8" name="TextBox 7"/>
          <p:cNvSpPr txBox="1"/>
          <p:nvPr/>
        </p:nvSpPr>
        <p:spPr>
          <a:xfrm>
            <a:off x="3276600" y="5638800"/>
            <a:ext cx="1600200"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t>Method C&amp;D</a:t>
            </a:r>
            <a:endParaRPr lang="en-US" b="1" dirty="0"/>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6237" y="2133600"/>
            <a:ext cx="669925"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9175" y="4846637"/>
            <a:ext cx="669925"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8986" y="4722478"/>
            <a:ext cx="669925"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907380"/>
            <a:ext cx="1347787" cy="1521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4908896"/>
            <a:ext cx="669925"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95360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7620000" cy="3505200"/>
          </a:xfrm>
        </p:spPr>
        <p:txBody>
          <a:bodyPr>
            <a:noAutofit/>
          </a:bodyPr>
          <a:lstStyle/>
          <a:p>
            <a:r>
              <a:rPr lang="en-US" sz="3600" dirty="0" smtClean="0"/>
              <a:t>Review of NCBI Tools &amp; Resources</a:t>
            </a:r>
          </a:p>
          <a:p>
            <a:r>
              <a:rPr lang="en-US" sz="3600" b="1" dirty="0" err="1" smtClean="0"/>
              <a:t>Biosketch</a:t>
            </a:r>
            <a:r>
              <a:rPr lang="en-US" sz="3600" b="1" dirty="0" smtClean="0"/>
              <a:t> Changes</a:t>
            </a:r>
          </a:p>
          <a:p>
            <a:r>
              <a:rPr lang="en-US" sz="3600" dirty="0" err="1" smtClean="0"/>
              <a:t>SciENcv</a:t>
            </a:r>
            <a:r>
              <a:rPr lang="en-US" sz="3600" dirty="0" smtClean="0"/>
              <a:t> : What It Is</a:t>
            </a:r>
          </a:p>
          <a:p>
            <a:r>
              <a:rPr lang="en-US" sz="3600" dirty="0" err="1" smtClean="0"/>
              <a:t>SciENcv</a:t>
            </a:r>
            <a:r>
              <a:rPr lang="en-US" sz="3600" dirty="0" smtClean="0"/>
              <a:t> : Using It &amp; What You Should Know</a:t>
            </a:r>
          </a:p>
          <a:p>
            <a:r>
              <a:rPr lang="en-US" sz="3600" dirty="0" err="1" smtClean="0"/>
              <a:t>SciENcv</a:t>
            </a:r>
            <a:r>
              <a:rPr lang="en-US" sz="3600" dirty="0" smtClean="0"/>
              <a:t> : Creating a </a:t>
            </a:r>
            <a:r>
              <a:rPr lang="en-US" sz="3600" dirty="0" err="1" smtClean="0"/>
              <a:t>Biosketch</a:t>
            </a:r>
            <a:endParaRPr lang="en-US" sz="3600" dirty="0" smtClean="0"/>
          </a:p>
          <a:p>
            <a:r>
              <a:rPr lang="en-US" sz="3600" dirty="0" smtClean="0"/>
              <a:t>ORCID</a:t>
            </a:r>
            <a:endParaRPr lang="en-US" sz="3600" dirty="0"/>
          </a:p>
        </p:txBody>
      </p:sp>
    </p:spTree>
    <p:extLst>
      <p:ext uri="{BB962C8B-B14F-4D97-AF65-F5344CB8AC3E}">
        <p14:creationId xmlns:p14="http://schemas.microsoft.com/office/powerpoint/2010/main" val="37291561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a:t>
            </a:r>
            <a:r>
              <a:rPr lang="en-US" dirty="0" err="1" smtClean="0"/>
              <a:t>Biosketch</a:t>
            </a:r>
            <a:endParaRPr lang="en-US" dirty="0"/>
          </a:p>
        </p:txBody>
      </p:sp>
      <p:sp>
        <p:nvSpPr>
          <p:cNvPr id="3" name="Content Placeholder 2"/>
          <p:cNvSpPr>
            <a:spLocks noGrp="1"/>
          </p:cNvSpPr>
          <p:nvPr>
            <p:ph idx="1"/>
          </p:nvPr>
        </p:nvSpPr>
        <p:spPr>
          <a:xfrm>
            <a:off x="457200" y="1600200"/>
            <a:ext cx="7620000" cy="5105400"/>
          </a:xfrm>
        </p:spPr>
        <p:txBody>
          <a:bodyPr>
            <a:normAutofit/>
          </a:bodyPr>
          <a:lstStyle/>
          <a:p>
            <a:pPr>
              <a:buFont typeface="Wingdings" panose="05000000000000000000" pitchFamily="2" charset="2"/>
              <a:buChar char="§"/>
            </a:pPr>
            <a:r>
              <a:rPr lang="en-US" dirty="0"/>
              <a:t>NIH &amp; AHRQ encourages applicants to use the new </a:t>
            </a:r>
            <a:r>
              <a:rPr lang="en-US" dirty="0" err="1"/>
              <a:t>biosketch</a:t>
            </a:r>
            <a:r>
              <a:rPr lang="en-US" dirty="0"/>
              <a:t> format for all grant applications submitted for due dates on or after January 25, </a:t>
            </a:r>
            <a:r>
              <a:rPr lang="en-US" dirty="0" smtClean="0"/>
              <a:t>2015</a:t>
            </a:r>
          </a:p>
          <a:p>
            <a:pPr>
              <a:buFont typeface="Wingdings" panose="05000000000000000000" pitchFamily="2" charset="2"/>
              <a:buChar char="§"/>
            </a:pPr>
            <a:r>
              <a:rPr lang="en-US" dirty="0" smtClean="0"/>
              <a:t>NIH </a:t>
            </a:r>
            <a:r>
              <a:rPr lang="en-US" dirty="0"/>
              <a:t>and AHRQ will </a:t>
            </a:r>
            <a:r>
              <a:rPr lang="en-US" b="1" dirty="0"/>
              <a:t>require</a:t>
            </a:r>
            <a:r>
              <a:rPr lang="en-US" dirty="0"/>
              <a:t> use of </a:t>
            </a:r>
            <a:r>
              <a:rPr lang="en-US" dirty="0" smtClean="0"/>
              <a:t>the </a:t>
            </a:r>
            <a:r>
              <a:rPr lang="en-US" dirty="0"/>
              <a:t>new </a:t>
            </a:r>
            <a:r>
              <a:rPr lang="en-US" dirty="0" err="1"/>
              <a:t>biosketch</a:t>
            </a:r>
            <a:r>
              <a:rPr lang="en-US" dirty="0"/>
              <a:t> format in applications for research grants submitted for due dates on or after </a:t>
            </a:r>
            <a:r>
              <a:rPr lang="en-US" b="1" dirty="0" smtClean="0"/>
              <a:t>May </a:t>
            </a:r>
            <a:r>
              <a:rPr lang="en-US" b="1" dirty="0"/>
              <a:t>25, 2015</a:t>
            </a:r>
            <a:r>
              <a:rPr lang="en-US" dirty="0"/>
              <a:t>. Between now and that time, applicants will have the choice of using the old or new </a:t>
            </a:r>
            <a:r>
              <a:rPr lang="en-US" dirty="0" err="1"/>
              <a:t>biosketch</a:t>
            </a:r>
            <a:r>
              <a:rPr lang="en-US" dirty="0"/>
              <a:t> </a:t>
            </a:r>
            <a:r>
              <a:rPr lang="en-US" dirty="0" smtClean="0"/>
              <a:t>format.</a:t>
            </a:r>
          </a:p>
          <a:p>
            <a:pPr>
              <a:buFont typeface="Wingdings" panose="05000000000000000000" pitchFamily="2" charset="2"/>
              <a:buChar char="§"/>
            </a:pPr>
            <a:r>
              <a:rPr lang="en-US" dirty="0" smtClean="0"/>
              <a:t>The </a:t>
            </a:r>
            <a:r>
              <a:rPr lang="en-US" dirty="0"/>
              <a:t>new </a:t>
            </a:r>
            <a:r>
              <a:rPr lang="en-US" dirty="0" err="1"/>
              <a:t>biosketch</a:t>
            </a:r>
            <a:r>
              <a:rPr lang="en-US" dirty="0"/>
              <a:t> </a:t>
            </a:r>
            <a:r>
              <a:rPr lang="en-US" dirty="0" smtClean="0"/>
              <a:t>will:</a:t>
            </a:r>
          </a:p>
          <a:p>
            <a:pPr lvl="1">
              <a:buFont typeface="Wingdings" panose="05000000000000000000" pitchFamily="2" charset="2"/>
              <a:buChar char="§"/>
            </a:pPr>
            <a:r>
              <a:rPr lang="en-US" dirty="0" smtClean="0"/>
              <a:t>extend </a:t>
            </a:r>
            <a:r>
              <a:rPr lang="en-US" dirty="0"/>
              <a:t>the page limit from four to </a:t>
            </a:r>
            <a:r>
              <a:rPr lang="en-US" dirty="0" smtClean="0"/>
              <a:t>five</a:t>
            </a:r>
          </a:p>
          <a:p>
            <a:pPr lvl="1">
              <a:buFont typeface="Wingdings" panose="05000000000000000000" pitchFamily="2" charset="2"/>
              <a:buChar char="§"/>
            </a:pPr>
            <a:r>
              <a:rPr lang="en-US" dirty="0" smtClean="0"/>
              <a:t>allow </a:t>
            </a:r>
            <a:r>
              <a:rPr lang="en-US" dirty="0"/>
              <a:t>researchers to describe up to five most significant contributions to science along with the historical background that framed their research (Contributions to Science, Section </a:t>
            </a:r>
            <a:r>
              <a:rPr lang="en-US" dirty="0" smtClean="0"/>
              <a:t>C)</a:t>
            </a:r>
          </a:p>
          <a:p>
            <a:pPr lvl="1">
              <a:buFont typeface="Wingdings" panose="05000000000000000000" pitchFamily="2" charset="2"/>
              <a:buChar char="§"/>
            </a:pPr>
            <a:r>
              <a:rPr lang="en-US" dirty="0"/>
              <a:t>a</a:t>
            </a:r>
            <a:r>
              <a:rPr lang="en-US" dirty="0" smtClean="0"/>
              <a:t>llow you to include </a:t>
            </a:r>
            <a:r>
              <a:rPr lang="en-US" dirty="0"/>
              <a:t>a link to works from a publicly available source</a:t>
            </a:r>
          </a:p>
          <a:p>
            <a:endParaRPr lang="en-US" dirty="0"/>
          </a:p>
        </p:txBody>
      </p:sp>
    </p:spTree>
    <p:extLst>
      <p:ext uri="{BB962C8B-B14F-4D97-AF65-F5344CB8AC3E}">
        <p14:creationId xmlns:p14="http://schemas.microsoft.com/office/powerpoint/2010/main" val="35089813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Biosketch</a:t>
            </a:r>
            <a:r>
              <a:rPr lang="en-US" dirty="0" smtClean="0"/>
              <a:t> Changes (details)</a:t>
            </a:r>
            <a:endParaRPr lang="en-US" dirty="0"/>
          </a:p>
        </p:txBody>
      </p:sp>
      <p:sp>
        <p:nvSpPr>
          <p:cNvPr id="3" name="Content Placeholder 2"/>
          <p:cNvSpPr>
            <a:spLocks noGrp="1"/>
          </p:cNvSpPr>
          <p:nvPr>
            <p:ph idx="1"/>
          </p:nvPr>
        </p:nvSpPr>
        <p:spPr>
          <a:xfrm>
            <a:off x="457200" y="1371600"/>
            <a:ext cx="7620000" cy="5257800"/>
          </a:xfrm>
        </p:spPr>
        <p:txBody>
          <a:bodyPr>
            <a:normAutofit fontScale="92500" lnSpcReduction="10000"/>
          </a:bodyPr>
          <a:lstStyle/>
          <a:p>
            <a:r>
              <a:rPr lang="en-US" b="1" dirty="0"/>
              <a:t>Contributions to Science</a:t>
            </a:r>
            <a:endParaRPr lang="en-US" dirty="0"/>
          </a:p>
          <a:p>
            <a:pPr lvl="1"/>
            <a:r>
              <a:rPr lang="en-US" dirty="0" smtClean="0"/>
              <a:t>Include a  description of </a:t>
            </a:r>
            <a:r>
              <a:rPr lang="en-US" dirty="0"/>
              <a:t>up to five of your most significant contributions to </a:t>
            </a:r>
            <a:r>
              <a:rPr lang="en-US" dirty="0" smtClean="0"/>
              <a:t>science</a:t>
            </a:r>
          </a:p>
          <a:p>
            <a:pPr lvl="1"/>
            <a:r>
              <a:rPr lang="en-US" dirty="0" smtClean="0"/>
              <a:t>The </a:t>
            </a:r>
            <a:r>
              <a:rPr lang="en-US" dirty="0"/>
              <a:t>description of each contribution should be no longer than one half page including figures and </a:t>
            </a:r>
            <a:r>
              <a:rPr lang="en-US" dirty="0" smtClean="0"/>
              <a:t>citations</a:t>
            </a:r>
          </a:p>
          <a:p>
            <a:pPr lvl="1"/>
            <a:r>
              <a:rPr lang="en-US" dirty="0" smtClean="0"/>
              <a:t>Each </a:t>
            </a:r>
            <a:r>
              <a:rPr lang="en-US" dirty="0"/>
              <a:t>description can be accompanied by a listing of up to four relevant peer-reviewed publications or other non-publication research </a:t>
            </a:r>
            <a:r>
              <a:rPr lang="en-US" dirty="0" smtClean="0"/>
              <a:t>products</a:t>
            </a:r>
          </a:p>
          <a:p>
            <a:pPr marL="411480" lvl="1" indent="0">
              <a:buNone/>
            </a:pPr>
            <a:endParaRPr lang="en-US" dirty="0" smtClean="0"/>
          </a:p>
          <a:p>
            <a:r>
              <a:rPr lang="en-US" b="1" dirty="0" smtClean="0"/>
              <a:t>URL </a:t>
            </a:r>
            <a:r>
              <a:rPr lang="en-US" b="1" dirty="0"/>
              <a:t>to Works</a:t>
            </a:r>
            <a:endParaRPr lang="en-US" dirty="0"/>
          </a:p>
          <a:p>
            <a:pPr lvl="1"/>
            <a:r>
              <a:rPr lang="en-US" dirty="0"/>
              <a:t>URL to a </a:t>
            </a:r>
            <a:r>
              <a:rPr lang="en-US" u="sng" dirty="0"/>
              <a:t>full list </a:t>
            </a:r>
            <a:r>
              <a:rPr lang="en-US" dirty="0"/>
              <a:t>of your published works. Three options:</a:t>
            </a:r>
            <a:r>
              <a:rPr lang="en-US" b="1" dirty="0"/>
              <a:t> </a:t>
            </a:r>
            <a:endParaRPr lang="en-US" dirty="0"/>
          </a:p>
          <a:p>
            <a:pPr lvl="2"/>
            <a:r>
              <a:rPr lang="en-US" dirty="0"/>
              <a:t>PubMed: Create an </a:t>
            </a:r>
            <a:r>
              <a:rPr lang="en-US" b="1" dirty="0">
                <a:hlinkClick r:id="rId2"/>
              </a:rPr>
              <a:t>Author query to link to works in PubMed</a:t>
            </a:r>
            <a:r>
              <a:rPr lang="en-US" dirty="0"/>
              <a:t> (CAVEAT: does not always include all works by an author and if so, the query works only if the author name is unique)</a:t>
            </a:r>
          </a:p>
          <a:p>
            <a:pPr lvl="2"/>
            <a:r>
              <a:rPr lang="en-US" dirty="0"/>
              <a:t>My Bibliography: Use the </a:t>
            </a:r>
            <a:r>
              <a:rPr lang="en-US" b="1" dirty="0">
                <a:hlinkClick r:id="rId3"/>
              </a:rPr>
              <a:t>My </a:t>
            </a:r>
            <a:r>
              <a:rPr lang="en-US" b="1" dirty="0" err="1">
                <a:hlinkClick r:id="rId3"/>
              </a:rPr>
              <a:t>Biblography</a:t>
            </a:r>
            <a:r>
              <a:rPr lang="en-US" b="1" dirty="0">
                <a:hlinkClick r:id="rId3"/>
              </a:rPr>
              <a:t> "Sharing" feature</a:t>
            </a:r>
            <a:r>
              <a:rPr lang="en-US" dirty="0"/>
              <a:t> to link to works</a:t>
            </a:r>
          </a:p>
          <a:p>
            <a:pPr lvl="2"/>
            <a:r>
              <a:rPr lang="en-US" dirty="0" err="1"/>
              <a:t>SciENcv</a:t>
            </a:r>
            <a:r>
              <a:rPr lang="en-US" dirty="0"/>
              <a:t>: Use the </a:t>
            </a:r>
            <a:r>
              <a:rPr lang="en-US" b="1" dirty="0" err="1">
                <a:hlinkClick r:id="rId4"/>
              </a:rPr>
              <a:t>SciENcv</a:t>
            </a:r>
            <a:r>
              <a:rPr lang="en-US" b="1" dirty="0">
                <a:hlinkClick r:id="rId4"/>
              </a:rPr>
              <a:t> "sharing" feature</a:t>
            </a:r>
            <a:r>
              <a:rPr lang="en-US" dirty="0"/>
              <a:t> to link to works </a:t>
            </a:r>
          </a:p>
          <a:p>
            <a:endParaRPr lang="en-US" dirty="0"/>
          </a:p>
        </p:txBody>
      </p:sp>
    </p:spTree>
    <p:extLst>
      <p:ext uri="{BB962C8B-B14F-4D97-AF65-F5344CB8AC3E}">
        <p14:creationId xmlns:p14="http://schemas.microsoft.com/office/powerpoint/2010/main" val="4159655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399" t="17371" r="50476" b="9867"/>
          <a:stretch/>
        </p:blipFill>
        <p:spPr bwMode="auto">
          <a:xfrm>
            <a:off x="13699" y="-7921"/>
            <a:ext cx="4600280" cy="6865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010" t="9505" r="27356"/>
          <a:stretch/>
        </p:blipFill>
        <p:spPr bwMode="auto">
          <a:xfrm>
            <a:off x="4600279" y="0"/>
            <a:ext cx="4543721" cy="6865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17655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7620000" cy="3505200"/>
          </a:xfrm>
        </p:spPr>
        <p:txBody>
          <a:bodyPr>
            <a:noAutofit/>
          </a:bodyPr>
          <a:lstStyle/>
          <a:p>
            <a:r>
              <a:rPr lang="en-US" sz="3600" dirty="0" smtClean="0"/>
              <a:t>Review of NCBI Tools &amp; Resources</a:t>
            </a:r>
          </a:p>
          <a:p>
            <a:r>
              <a:rPr lang="en-US" sz="3600" dirty="0" err="1" smtClean="0"/>
              <a:t>Biosketch</a:t>
            </a:r>
            <a:r>
              <a:rPr lang="en-US" sz="3600" dirty="0" smtClean="0"/>
              <a:t> Changes</a:t>
            </a:r>
          </a:p>
          <a:p>
            <a:r>
              <a:rPr lang="en-US" sz="3600" b="1" dirty="0" err="1" smtClean="0"/>
              <a:t>SciENcv</a:t>
            </a:r>
            <a:r>
              <a:rPr lang="en-US" sz="3600" b="1" dirty="0" smtClean="0"/>
              <a:t> : What It Is</a:t>
            </a:r>
          </a:p>
          <a:p>
            <a:r>
              <a:rPr lang="en-US" sz="3600" dirty="0" err="1" smtClean="0"/>
              <a:t>SciENcv</a:t>
            </a:r>
            <a:r>
              <a:rPr lang="en-US" sz="3600" dirty="0" smtClean="0"/>
              <a:t> : Using It &amp; What You Should Know</a:t>
            </a:r>
          </a:p>
          <a:p>
            <a:r>
              <a:rPr lang="en-US" sz="3600" dirty="0" err="1" smtClean="0"/>
              <a:t>SciENcv</a:t>
            </a:r>
            <a:r>
              <a:rPr lang="en-US" sz="3600" dirty="0" smtClean="0"/>
              <a:t> : Creating a </a:t>
            </a:r>
            <a:r>
              <a:rPr lang="en-US" sz="3600" dirty="0" err="1" smtClean="0"/>
              <a:t>Biosketch</a:t>
            </a:r>
            <a:endParaRPr lang="en-US" sz="3600" dirty="0" smtClean="0"/>
          </a:p>
          <a:p>
            <a:r>
              <a:rPr lang="en-US" sz="3600" dirty="0" smtClean="0"/>
              <a:t>ORCID</a:t>
            </a:r>
            <a:endParaRPr lang="en-US" sz="3600" dirty="0"/>
          </a:p>
        </p:txBody>
      </p:sp>
    </p:spTree>
    <p:extLst>
      <p:ext uri="{BB962C8B-B14F-4D97-AF65-F5344CB8AC3E}">
        <p14:creationId xmlns:p14="http://schemas.microsoft.com/office/powerpoint/2010/main" val="25189060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dirty="0" err="1" smtClean="0"/>
              <a:t>SciENcv</a:t>
            </a:r>
            <a:endParaRPr lang="en-US" dirty="0"/>
          </a:p>
        </p:txBody>
      </p:sp>
      <p:sp>
        <p:nvSpPr>
          <p:cNvPr id="3" name="Content Placeholder 2"/>
          <p:cNvSpPr>
            <a:spLocks noGrp="1"/>
          </p:cNvSpPr>
          <p:nvPr>
            <p:ph idx="1"/>
          </p:nvPr>
        </p:nvSpPr>
        <p:spPr/>
        <p:txBody>
          <a:bodyPr>
            <a:normAutofit/>
          </a:bodyPr>
          <a:lstStyle/>
          <a:p>
            <a:r>
              <a:rPr lang="en-US" sz="3600" dirty="0"/>
              <a:t>Science Experts Network Curriculum Vitae (</a:t>
            </a:r>
            <a:r>
              <a:rPr lang="en-US" sz="3600" dirty="0" err="1"/>
              <a:t>SciENcv</a:t>
            </a:r>
            <a:r>
              <a:rPr lang="en-US" sz="3600" dirty="0"/>
              <a:t>) </a:t>
            </a:r>
            <a:r>
              <a:rPr lang="en-US" sz="3600" dirty="0" smtClean="0"/>
              <a:t>is an electronic </a:t>
            </a:r>
            <a:r>
              <a:rPr lang="en-US" sz="3600" dirty="0"/>
              <a:t>system that will enable researchers to easily assemble biographical information in order to simplify the work flow associated with federal funding</a:t>
            </a:r>
            <a:r>
              <a:rPr lang="en-US" sz="3600" dirty="0" smtClean="0"/>
              <a:t>.</a:t>
            </a:r>
            <a:endParaRPr lang="en-US" sz="3600" dirty="0"/>
          </a:p>
        </p:txBody>
      </p:sp>
    </p:spTree>
    <p:extLst>
      <p:ext uri="{BB962C8B-B14F-4D97-AF65-F5344CB8AC3E}">
        <p14:creationId xmlns:p14="http://schemas.microsoft.com/office/powerpoint/2010/main" val="620695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7620000" cy="3505200"/>
          </a:xfrm>
        </p:spPr>
        <p:txBody>
          <a:bodyPr>
            <a:noAutofit/>
          </a:bodyPr>
          <a:lstStyle/>
          <a:p>
            <a:r>
              <a:rPr lang="en-US" sz="3600" dirty="0" smtClean="0"/>
              <a:t>Review of NCBI Tools &amp; Resources</a:t>
            </a:r>
          </a:p>
          <a:p>
            <a:r>
              <a:rPr lang="en-US" sz="3600" dirty="0" err="1" smtClean="0"/>
              <a:t>Biosketch</a:t>
            </a:r>
            <a:r>
              <a:rPr lang="en-US" sz="3600" dirty="0" smtClean="0"/>
              <a:t> Changes</a:t>
            </a:r>
          </a:p>
          <a:p>
            <a:r>
              <a:rPr lang="en-US" sz="3600" dirty="0" err="1" smtClean="0"/>
              <a:t>SciENcv</a:t>
            </a:r>
            <a:r>
              <a:rPr lang="en-US" sz="3600" dirty="0" smtClean="0"/>
              <a:t> : What It Is</a:t>
            </a:r>
          </a:p>
          <a:p>
            <a:r>
              <a:rPr lang="en-US" sz="3600" b="1" dirty="0" err="1" smtClean="0"/>
              <a:t>SciENcv</a:t>
            </a:r>
            <a:r>
              <a:rPr lang="en-US" sz="3600" b="1" dirty="0" smtClean="0"/>
              <a:t> : Using It &amp; What You Should Know</a:t>
            </a:r>
          </a:p>
          <a:p>
            <a:r>
              <a:rPr lang="en-US" sz="3600" dirty="0" err="1" smtClean="0"/>
              <a:t>SciENcv</a:t>
            </a:r>
            <a:r>
              <a:rPr lang="en-US" sz="3600" dirty="0" smtClean="0"/>
              <a:t> : Creating a </a:t>
            </a:r>
            <a:r>
              <a:rPr lang="en-US" sz="3600" dirty="0" err="1" smtClean="0"/>
              <a:t>Biosketch</a:t>
            </a:r>
            <a:endParaRPr lang="en-US" sz="3600" dirty="0" smtClean="0"/>
          </a:p>
          <a:p>
            <a:r>
              <a:rPr lang="en-US" sz="3600" dirty="0" smtClean="0"/>
              <a:t>ORCID</a:t>
            </a:r>
            <a:endParaRPr lang="en-US" sz="3600" dirty="0"/>
          </a:p>
        </p:txBody>
      </p:sp>
    </p:spTree>
    <p:extLst>
      <p:ext uri="{BB962C8B-B14F-4D97-AF65-F5344CB8AC3E}">
        <p14:creationId xmlns:p14="http://schemas.microsoft.com/office/powerpoint/2010/main" val="3481555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Why Might You Want to Use </a:t>
            </a:r>
            <a:r>
              <a:rPr lang="en-US" sz="3600" dirty="0" err="1" smtClean="0"/>
              <a:t>SciENcv</a:t>
            </a:r>
            <a:r>
              <a:rPr lang="en-US" sz="3600" dirty="0" smtClean="0"/>
              <a:t>?</a:t>
            </a:r>
            <a:endParaRPr lang="en-US" sz="3600" dirty="0"/>
          </a:p>
        </p:txBody>
      </p:sp>
      <p:sp>
        <p:nvSpPr>
          <p:cNvPr id="3" name="Content Placeholder 2"/>
          <p:cNvSpPr>
            <a:spLocks noGrp="1"/>
          </p:cNvSpPr>
          <p:nvPr>
            <p:ph idx="1"/>
          </p:nvPr>
        </p:nvSpPr>
        <p:spPr/>
        <p:txBody>
          <a:bodyPr>
            <a:normAutofit fontScale="92500"/>
          </a:bodyPr>
          <a:lstStyle/>
          <a:p>
            <a:endParaRPr lang="en-US" dirty="0"/>
          </a:p>
          <a:p>
            <a:r>
              <a:rPr lang="en-US" sz="2800" dirty="0" smtClean="0"/>
              <a:t>Eliminates </a:t>
            </a:r>
            <a:r>
              <a:rPr lang="en-US" sz="2800" dirty="0"/>
              <a:t>the need to repeatedly enter </a:t>
            </a:r>
            <a:r>
              <a:rPr lang="en-US" sz="2800" dirty="0" smtClean="0"/>
              <a:t>some </a:t>
            </a:r>
            <a:r>
              <a:rPr lang="en-US" sz="2800" dirty="0" err="1" smtClean="0"/>
              <a:t>biosketch</a:t>
            </a:r>
            <a:r>
              <a:rPr lang="en-US" sz="2800" dirty="0" smtClean="0"/>
              <a:t> </a:t>
            </a:r>
            <a:r>
              <a:rPr lang="en-US" sz="2800" dirty="0"/>
              <a:t>information</a:t>
            </a:r>
          </a:p>
          <a:p>
            <a:r>
              <a:rPr lang="en-US" sz="2800" dirty="0" smtClean="0"/>
              <a:t>Reduces </a:t>
            </a:r>
            <a:r>
              <a:rPr lang="en-US" sz="2800" dirty="0"/>
              <a:t>the administrative burden associated with federal grant submission and reporting requirements</a:t>
            </a:r>
          </a:p>
          <a:p>
            <a:r>
              <a:rPr lang="en-US" sz="2800" dirty="0" smtClean="0"/>
              <a:t>Provides </a:t>
            </a:r>
            <a:r>
              <a:rPr lang="en-US" sz="2800" dirty="0"/>
              <a:t>access to a researcher-claimed data repository with information on expertise, employment, education, and professional accomplishments</a:t>
            </a:r>
          </a:p>
          <a:p>
            <a:r>
              <a:rPr lang="en-US" sz="2800" dirty="0" smtClean="0"/>
              <a:t>Allow </a:t>
            </a:r>
            <a:r>
              <a:rPr lang="en-US" sz="2800" dirty="0"/>
              <a:t>researchers to describe their scientific contributions in their own language</a:t>
            </a:r>
          </a:p>
          <a:p>
            <a:endParaRPr lang="en-US" dirty="0"/>
          </a:p>
        </p:txBody>
      </p:sp>
    </p:spTree>
    <p:extLst>
      <p:ext uri="{BB962C8B-B14F-4D97-AF65-F5344CB8AC3E}">
        <p14:creationId xmlns:p14="http://schemas.microsoft.com/office/powerpoint/2010/main" val="21884103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Things You Need to Know about </a:t>
            </a:r>
            <a:r>
              <a:rPr lang="en-US" sz="3600" dirty="0" err="1" smtClean="0"/>
              <a:t>SciENcv</a:t>
            </a:r>
            <a:endParaRPr lang="en-US" sz="3600" dirty="0"/>
          </a:p>
        </p:txBody>
      </p:sp>
      <p:sp>
        <p:nvSpPr>
          <p:cNvPr id="3" name="Content Placeholder 2"/>
          <p:cNvSpPr>
            <a:spLocks noGrp="1"/>
          </p:cNvSpPr>
          <p:nvPr>
            <p:ph idx="1"/>
          </p:nvPr>
        </p:nvSpPr>
        <p:spPr>
          <a:xfrm>
            <a:off x="457200" y="1371600"/>
            <a:ext cx="7620000" cy="5029200"/>
          </a:xfrm>
        </p:spPr>
        <p:txBody>
          <a:bodyPr>
            <a:normAutofit fontScale="92500" lnSpcReduction="20000"/>
          </a:bodyPr>
          <a:lstStyle/>
          <a:p>
            <a:pPr lvl="0">
              <a:buClr>
                <a:srgbClr val="A9A57C"/>
              </a:buClr>
            </a:pPr>
            <a:r>
              <a:rPr lang="en-US" sz="2600" dirty="0">
                <a:solidFill>
                  <a:srgbClr val="2F2B20"/>
                </a:solidFill>
              </a:rPr>
              <a:t>Resulted from an Interagency Collaboration of NIH, DOD, DOE, EPA, NSF, USDA and the </a:t>
            </a:r>
            <a:r>
              <a:rPr lang="en-US" sz="2600" dirty="0" smtClean="0">
                <a:solidFill>
                  <a:srgbClr val="2F2B20"/>
                </a:solidFill>
              </a:rPr>
              <a:t>Smithsonian</a:t>
            </a:r>
          </a:p>
          <a:p>
            <a:pPr lvl="0">
              <a:buClr>
                <a:srgbClr val="A9A57C"/>
              </a:buClr>
            </a:pPr>
            <a:r>
              <a:rPr lang="en-US" sz="2800" dirty="0">
                <a:solidFill>
                  <a:srgbClr val="2F2B20"/>
                </a:solidFill>
              </a:rPr>
              <a:t>Currently supports NIH &amp; AHRQ </a:t>
            </a:r>
            <a:r>
              <a:rPr lang="en-US" sz="2800" dirty="0" err="1">
                <a:solidFill>
                  <a:srgbClr val="2F2B20"/>
                </a:solidFill>
              </a:rPr>
              <a:t>biosketches</a:t>
            </a:r>
            <a:r>
              <a:rPr lang="en-US" sz="2800" dirty="0">
                <a:solidFill>
                  <a:srgbClr val="2F2B20"/>
                </a:solidFill>
              </a:rPr>
              <a:t> (NSF </a:t>
            </a:r>
            <a:r>
              <a:rPr lang="en-US" sz="2800" dirty="0" err="1">
                <a:solidFill>
                  <a:srgbClr val="2F2B20"/>
                </a:solidFill>
              </a:rPr>
              <a:t>biosketches</a:t>
            </a:r>
            <a:r>
              <a:rPr lang="en-US" sz="2800" dirty="0">
                <a:solidFill>
                  <a:srgbClr val="2F2B20"/>
                </a:solidFill>
              </a:rPr>
              <a:t> is in beta</a:t>
            </a:r>
            <a:r>
              <a:rPr lang="en-US" sz="2800" dirty="0" smtClean="0">
                <a:solidFill>
                  <a:srgbClr val="2F2B20"/>
                </a:solidFill>
              </a:rPr>
              <a:t>)</a:t>
            </a:r>
            <a:endParaRPr lang="en-US" sz="2800" dirty="0" smtClean="0"/>
          </a:p>
          <a:p>
            <a:r>
              <a:rPr lang="en-US" sz="2800" dirty="0" err="1" smtClean="0"/>
              <a:t>SciENcv</a:t>
            </a:r>
            <a:r>
              <a:rPr lang="en-US" sz="2800" dirty="0" smtClean="0"/>
              <a:t> </a:t>
            </a:r>
            <a:r>
              <a:rPr lang="en-US" sz="2800" dirty="0"/>
              <a:t>is not required for generating a new </a:t>
            </a:r>
            <a:r>
              <a:rPr lang="en-US" sz="2800" dirty="0" err="1" smtClean="0"/>
              <a:t>biosketch</a:t>
            </a:r>
            <a:endParaRPr lang="en-US" sz="2800" dirty="0" smtClean="0"/>
          </a:p>
          <a:p>
            <a:r>
              <a:rPr lang="en-US" sz="2800" dirty="0" err="1" smtClean="0"/>
              <a:t>SciENcv</a:t>
            </a:r>
            <a:r>
              <a:rPr lang="en-US" sz="2800" dirty="0" smtClean="0"/>
              <a:t> was released in beta in September 2013</a:t>
            </a:r>
          </a:p>
          <a:p>
            <a:r>
              <a:rPr lang="en-US" sz="2800" dirty="0" err="1" smtClean="0"/>
              <a:t>SciENcv</a:t>
            </a:r>
            <a:r>
              <a:rPr lang="en-US" sz="2800" dirty="0" smtClean="0"/>
              <a:t> 2.0 was </a:t>
            </a:r>
            <a:r>
              <a:rPr lang="en-US" sz="2800" dirty="0" smtClean="0"/>
              <a:t>formally released </a:t>
            </a:r>
            <a:r>
              <a:rPr lang="en-US" sz="2800" dirty="0" smtClean="0"/>
              <a:t>in May 2014</a:t>
            </a:r>
          </a:p>
          <a:p>
            <a:r>
              <a:rPr lang="en-US" sz="2800" dirty="0" err="1" smtClean="0"/>
              <a:t>SciENcv</a:t>
            </a:r>
            <a:r>
              <a:rPr lang="en-US" sz="2800" dirty="0" smtClean="0"/>
              <a:t> was reformatted </a:t>
            </a:r>
            <a:r>
              <a:rPr lang="en-US" sz="2800" dirty="0" smtClean="0"/>
              <a:t>in </a:t>
            </a:r>
            <a:r>
              <a:rPr lang="en-US" sz="2800" dirty="0" smtClean="0"/>
              <a:t>mid-January 2015</a:t>
            </a:r>
          </a:p>
          <a:p>
            <a:r>
              <a:rPr lang="en-US" sz="2800" dirty="0" smtClean="0"/>
              <a:t>Link </a:t>
            </a:r>
            <a:r>
              <a:rPr lang="en-US" sz="2800" dirty="0"/>
              <a:t>to published works is not </a:t>
            </a:r>
            <a:r>
              <a:rPr lang="en-US" sz="2800" dirty="0" smtClean="0"/>
              <a:t>required</a:t>
            </a:r>
          </a:p>
          <a:p>
            <a:r>
              <a:rPr lang="en-US" sz="2800" dirty="0" smtClean="0"/>
              <a:t>Links and can extract </a:t>
            </a:r>
            <a:r>
              <a:rPr lang="en-US" sz="2800" dirty="0" smtClean="0"/>
              <a:t>information from </a:t>
            </a:r>
            <a:r>
              <a:rPr lang="en-US" sz="2800" dirty="0" err="1" smtClean="0"/>
              <a:t>eRA</a:t>
            </a:r>
            <a:r>
              <a:rPr lang="en-US" sz="2800" dirty="0" smtClean="0"/>
              <a:t> Commons, other NIH data resources and ORCID</a:t>
            </a:r>
          </a:p>
          <a:p>
            <a:r>
              <a:rPr lang="en-US" sz="2800" dirty="0" smtClean="0"/>
              <a:t>Updates to the tool are being made regularly</a:t>
            </a:r>
            <a:endParaRPr lang="en-US" sz="2800" dirty="0"/>
          </a:p>
        </p:txBody>
      </p:sp>
    </p:spTree>
    <p:extLst>
      <p:ext uri="{BB962C8B-B14F-4D97-AF65-F5344CB8AC3E}">
        <p14:creationId xmlns:p14="http://schemas.microsoft.com/office/powerpoint/2010/main" val="10376718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7620000" cy="3505200"/>
          </a:xfrm>
        </p:spPr>
        <p:txBody>
          <a:bodyPr>
            <a:noAutofit/>
          </a:bodyPr>
          <a:lstStyle/>
          <a:p>
            <a:r>
              <a:rPr lang="en-US" sz="3600" dirty="0" smtClean="0"/>
              <a:t>Review of NCBI Tools &amp; Resources</a:t>
            </a:r>
          </a:p>
          <a:p>
            <a:r>
              <a:rPr lang="en-US" sz="3600" dirty="0" err="1" smtClean="0"/>
              <a:t>Biosketch</a:t>
            </a:r>
            <a:r>
              <a:rPr lang="en-US" sz="3600" dirty="0" smtClean="0"/>
              <a:t> Changes</a:t>
            </a:r>
          </a:p>
          <a:p>
            <a:r>
              <a:rPr lang="en-US" sz="3600" dirty="0" err="1" smtClean="0"/>
              <a:t>SciENcv</a:t>
            </a:r>
            <a:r>
              <a:rPr lang="en-US" sz="3600" dirty="0" smtClean="0"/>
              <a:t> : What It Is</a:t>
            </a:r>
          </a:p>
          <a:p>
            <a:r>
              <a:rPr lang="en-US" sz="3600" dirty="0" err="1" smtClean="0"/>
              <a:t>SciENcv</a:t>
            </a:r>
            <a:r>
              <a:rPr lang="en-US" sz="3600" dirty="0" smtClean="0"/>
              <a:t> : Using It &amp; What You Should Know</a:t>
            </a:r>
          </a:p>
          <a:p>
            <a:r>
              <a:rPr lang="en-US" sz="3600" b="1" dirty="0" err="1" smtClean="0"/>
              <a:t>SciENcv</a:t>
            </a:r>
            <a:r>
              <a:rPr lang="en-US" sz="3600" b="1" dirty="0" smtClean="0"/>
              <a:t> : Creating a </a:t>
            </a:r>
            <a:r>
              <a:rPr lang="en-US" sz="3600" b="1" dirty="0" err="1" smtClean="0"/>
              <a:t>Biosketch</a:t>
            </a:r>
            <a:endParaRPr lang="en-US" sz="3600" b="1" dirty="0" smtClean="0"/>
          </a:p>
          <a:p>
            <a:r>
              <a:rPr lang="en-US" sz="3600" dirty="0" smtClean="0"/>
              <a:t>ORCID</a:t>
            </a:r>
            <a:endParaRPr lang="en-US" sz="3600" dirty="0"/>
          </a:p>
        </p:txBody>
      </p:sp>
    </p:spTree>
    <p:extLst>
      <p:ext uri="{BB962C8B-B14F-4D97-AF65-F5344CB8AC3E}">
        <p14:creationId xmlns:p14="http://schemas.microsoft.com/office/powerpoint/2010/main" val="29990849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825" t="9403" r="15515"/>
          <a:stretch/>
        </p:blipFill>
        <p:spPr bwMode="auto">
          <a:xfrm>
            <a:off x="1204731" y="1600200"/>
            <a:ext cx="6734537" cy="5191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err="1" smtClean="0"/>
              <a:t>SciENcv</a:t>
            </a:r>
            <a:r>
              <a:rPr lang="en-US" dirty="0"/>
              <a:t> </a:t>
            </a:r>
            <a:r>
              <a:rPr lang="en-US" dirty="0" smtClean="0"/>
              <a:t>: </a:t>
            </a:r>
            <a:r>
              <a:rPr lang="en-US" sz="2400" dirty="0" smtClean="0"/>
              <a:t>Science Experts Network Curriculum Vitae</a:t>
            </a:r>
            <a:br>
              <a:rPr lang="en-US" sz="2400" dirty="0" smtClean="0"/>
            </a:br>
            <a:r>
              <a:rPr lang="en-US" sz="2400" dirty="0" smtClean="0"/>
              <a:t>http://www.ncbi.nlm.nih.gov/sciencv/</a:t>
            </a:r>
            <a:endParaRPr lang="en-US" sz="2400" dirty="0"/>
          </a:p>
        </p:txBody>
      </p:sp>
      <p:cxnSp>
        <p:nvCxnSpPr>
          <p:cNvPr id="4" name="Straight Arrow Connector 3"/>
          <p:cNvCxnSpPr/>
          <p:nvPr/>
        </p:nvCxnSpPr>
        <p:spPr>
          <a:xfrm flipV="1">
            <a:off x="2362200" y="3429000"/>
            <a:ext cx="1219200" cy="990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850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798" t="9593" r="15659" b="3605"/>
          <a:stretch/>
        </p:blipFill>
        <p:spPr bwMode="auto">
          <a:xfrm>
            <a:off x="0" y="0"/>
            <a:ext cx="844666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V="1">
            <a:off x="6934200" y="228600"/>
            <a:ext cx="914400" cy="137160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8829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032" t="9084" r="15502"/>
          <a:stretch/>
        </p:blipFill>
        <p:spPr bwMode="auto">
          <a:xfrm>
            <a:off x="802" y="0"/>
            <a:ext cx="844848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flipH="1">
            <a:off x="3429000" y="4648200"/>
            <a:ext cx="381000" cy="1219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375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164" t="9545" r="15374"/>
          <a:stretch/>
        </p:blipFill>
        <p:spPr bwMode="auto">
          <a:xfrm>
            <a:off x="-1" y="7219"/>
            <a:ext cx="8481651" cy="6850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5977" y="2746911"/>
            <a:ext cx="504371" cy="682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116235"/>
            <a:ext cx="633413"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6307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378" t="9505" r="14961" b="5379"/>
          <a:stretch/>
        </p:blipFill>
        <p:spPr bwMode="auto">
          <a:xfrm>
            <a:off x="28074" y="381000"/>
            <a:ext cx="8417755"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H="1">
            <a:off x="914400" y="1828800"/>
            <a:ext cx="609600" cy="838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38357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825" t="9403" r="15515"/>
          <a:stretch/>
        </p:blipFill>
        <p:spPr bwMode="auto">
          <a:xfrm>
            <a:off x="1" y="304800"/>
            <a:ext cx="8501648" cy="655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flipH="1">
            <a:off x="457200" y="762000"/>
            <a:ext cx="45720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762000"/>
            <a:ext cx="639763"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727509"/>
            <a:ext cx="639763"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5639" y="2119138"/>
            <a:ext cx="639763"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94765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1481"/>
            <a:ext cx="8458200" cy="559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dirty="0" smtClean="0"/>
              <a:t>ORCID ID </a:t>
            </a:r>
            <a:r>
              <a:rPr lang="en-US" sz="3200" dirty="0" smtClean="0"/>
              <a:t>(orcid.org)</a:t>
            </a:r>
            <a:endParaRPr lang="en-US" sz="3200" dirty="0"/>
          </a:p>
        </p:txBody>
      </p:sp>
    </p:spTree>
    <p:extLst>
      <p:ext uri="{BB962C8B-B14F-4D97-AF65-F5344CB8AC3E}">
        <p14:creationId xmlns:p14="http://schemas.microsoft.com/office/powerpoint/2010/main" val="2978170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800" t="12455" r="19212" b="42206"/>
          <a:stretch/>
        </p:blipFill>
        <p:spPr bwMode="auto">
          <a:xfrm>
            <a:off x="0" y="609600"/>
            <a:ext cx="8458199"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H="1" flipV="1">
            <a:off x="2438400" y="3825411"/>
            <a:ext cx="1371600" cy="304800"/>
          </a:xfrm>
          <a:prstGeom prst="straightConnector1">
            <a:avLst/>
          </a:prstGeom>
          <a:ln>
            <a:solidFill>
              <a:srgbClr val="FF0000"/>
            </a:solidFill>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8275556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763" t="9505" r="15453"/>
          <a:stretch/>
        </p:blipFill>
        <p:spPr bwMode="auto">
          <a:xfrm>
            <a:off x="0" y="353664"/>
            <a:ext cx="8446100" cy="6491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flipH="1">
            <a:off x="2209800" y="2819400"/>
            <a:ext cx="38100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0148" y="4724400"/>
            <a:ext cx="53022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05146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209800"/>
            <a:ext cx="60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a:xfrm flipH="1">
            <a:off x="5715000" y="2605526"/>
            <a:ext cx="45720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3125788"/>
            <a:ext cx="60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7208" y="2743200"/>
            <a:ext cx="60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095" t="10021" r="19146"/>
          <a:stretch/>
        </p:blipFill>
        <p:spPr bwMode="auto">
          <a:xfrm>
            <a:off x="0" y="0"/>
            <a:ext cx="912779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735388"/>
            <a:ext cx="60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3505200"/>
            <a:ext cx="60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2407" y="1219200"/>
            <a:ext cx="60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5865" y="457200"/>
            <a:ext cx="60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0955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887" t="9505" r="15453"/>
          <a:stretch/>
        </p:blipFill>
        <p:spPr bwMode="auto">
          <a:xfrm>
            <a:off x="1" y="0"/>
            <a:ext cx="84581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flipH="1">
            <a:off x="609600" y="3733800"/>
            <a:ext cx="914400" cy="609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33082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763" t="9607" r="15514"/>
          <a:stretch/>
        </p:blipFill>
        <p:spPr bwMode="auto">
          <a:xfrm>
            <a:off x="1" y="0"/>
            <a:ext cx="84581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p:nvPr/>
        </p:nvCxnSpPr>
        <p:spPr>
          <a:xfrm flipV="1">
            <a:off x="6613133" y="990600"/>
            <a:ext cx="6858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25553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890" t="9564" r="15535"/>
          <a:stretch/>
        </p:blipFill>
        <p:spPr bwMode="auto">
          <a:xfrm>
            <a:off x="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9536" y="685800"/>
            <a:ext cx="792163"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00277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7620000" cy="3505200"/>
          </a:xfrm>
        </p:spPr>
        <p:txBody>
          <a:bodyPr>
            <a:noAutofit/>
          </a:bodyPr>
          <a:lstStyle/>
          <a:p>
            <a:r>
              <a:rPr lang="en-US" sz="3600" dirty="0" smtClean="0"/>
              <a:t>Review of NCBI Tools &amp; Resources</a:t>
            </a:r>
          </a:p>
          <a:p>
            <a:r>
              <a:rPr lang="en-US" sz="3600" dirty="0" err="1" smtClean="0"/>
              <a:t>Biosketch</a:t>
            </a:r>
            <a:r>
              <a:rPr lang="en-US" sz="3600" dirty="0" smtClean="0"/>
              <a:t> Changes</a:t>
            </a:r>
          </a:p>
          <a:p>
            <a:r>
              <a:rPr lang="en-US" sz="3600" dirty="0" err="1" smtClean="0"/>
              <a:t>SciENcv</a:t>
            </a:r>
            <a:r>
              <a:rPr lang="en-US" sz="3600" dirty="0" smtClean="0"/>
              <a:t> : What It Is</a:t>
            </a:r>
          </a:p>
          <a:p>
            <a:r>
              <a:rPr lang="en-US" sz="3600" dirty="0" err="1" smtClean="0"/>
              <a:t>SciENcv</a:t>
            </a:r>
            <a:r>
              <a:rPr lang="en-US" sz="3600" dirty="0" smtClean="0"/>
              <a:t> : Using It &amp; What You Should Know</a:t>
            </a:r>
          </a:p>
          <a:p>
            <a:r>
              <a:rPr lang="en-US" sz="3600" dirty="0" err="1" smtClean="0"/>
              <a:t>SciENcv</a:t>
            </a:r>
            <a:r>
              <a:rPr lang="en-US" sz="3600" dirty="0" smtClean="0"/>
              <a:t> : Creating a </a:t>
            </a:r>
            <a:r>
              <a:rPr lang="en-US" sz="3600" dirty="0" err="1" smtClean="0"/>
              <a:t>Biosketch</a:t>
            </a:r>
            <a:endParaRPr lang="en-US" sz="3600" dirty="0" smtClean="0"/>
          </a:p>
          <a:p>
            <a:r>
              <a:rPr lang="en-US" sz="3600" b="1" dirty="0" smtClean="0"/>
              <a:t>ORCID</a:t>
            </a:r>
            <a:endParaRPr lang="en-US" sz="3600" b="1" dirty="0"/>
          </a:p>
        </p:txBody>
      </p:sp>
    </p:spTree>
    <p:extLst>
      <p:ext uri="{BB962C8B-B14F-4D97-AF65-F5344CB8AC3E}">
        <p14:creationId xmlns:p14="http://schemas.microsoft.com/office/powerpoint/2010/main" val="13393116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755" t="9505" r="20789" b="2437"/>
          <a:stretch/>
        </p:blipFill>
        <p:spPr bwMode="auto">
          <a:xfrm>
            <a:off x="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88985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543800" cy="2593975"/>
          </a:xfrm>
        </p:spPr>
        <p:txBody>
          <a:bodyPr/>
          <a:lstStyle/>
          <a:p>
            <a:r>
              <a:rPr lang="en-US" dirty="0"/>
              <a:t>Questions?</a:t>
            </a:r>
            <a:br>
              <a:rPr lang="en-US" dirty="0"/>
            </a:br>
            <a:r>
              <a:rPr lang="en-US" sz="2800" dirty="0" smtClean="0"/>
              <a:t>NIH Public Access? </a:t>
            </a:r>
            <a:r>
              <a:rPr lang="en-US" sz="2800" dirty="0" err="1" smtClean="0"/>
              <a:t>SciENcv</a:t>
            </a:r>
            <a:r>
              <a:rPr lang="en-US" sz="2800" dirty="0"/>
              <a:t>?</a:t>
            </a:r>
            <a:r>
              <a:rPr lang="en-US" sz="2800" dirty="0" smtClean="0"/>
              <a:t> my Bibliography? NIH Manuscript Submission System? ORCID?</a:t>
            </a:r>
            <a:endParaRPr lang="en-US" sz="2800" dirty="0"/>
          </a:p>
        </p:txBody>
      </p:sp>
      <p:sp>
        <p:nvSpPr>
          <p:cNvPr id="3" name="Subtitle 2"/>
          <p:cNvSpPr>
            <a:spLocks noGrp="1"/>
          </p:cNvSpPr>
          <p:nvPr>
            <p:ph type="subTitle" idx="1"/>
          </p:nvPr>
        </p:nvSpPr>
        <p:spPr>
          <a:xfrm>
            <a:off x="685800" y="3962400"/>
            <a:ext cx="6461760" cy="2590800"/>
          </a:xfrm>
        </p:spPr>
        <p:txBody>
          <a:bodyPr>
            <a:normAutofit fontScale="92500" lnSpcReduction="20000"/>
          </a:bodyPr>
          <a:lstStyle/>
          <a:p>
            <a:r>
              <a:rPr lang="en-US" dirty="0" smtClean="0"/>
              <a:t>Julie Schneider, Ebling Library Director</a:t>
            </a:r>
          </a:p>
          <a:p>
            <a:r>
              <a:rPr lang="en-US" dirty="0" smtClean="0">
                <a:hlinkClick r:id="rId2"/>
              </a:rPr>
              <a:t>jschneider@library.wisc.edu</a:t>
            </a:r>
            <a:endParaRPr lang="en-US" dirty="0" smtClean="0"/>
          </a:p>
          <a:p>
            <a:r>
              <a:rPr lang="en-US" dirty="0" smtClean="0"/>
              <a:t>608-263-5755</a:t>
            </a:r>
          </a:p>
          <a:p>
            <a:endParaRPr lang="en-US" dirty="0" smtClean="0"/>
          </a:p>
          <a:p>
            <a:r>
              <a:rPr lang="en-US" b="1" dirty="0"/>
              <a:t>People Who Can Help:</a:t>
            </a:r>
          </a:p>
          <a:p>
            <a:r>
              <a:rPr lang="en-US" b="1" dirty="0" smtClean="0"/>
              <a:t>Trisha </a:t>
            </a:r>
            <a:r>
              <a:rPr lang="en-US" b="1" dirty="0" err="1"/>
              <a:t>Adamus</a:t>
            </a:r>
            <a:r>
              <a:rPr lang="en-US" b="1" dirty="0"/>
              <a:t>, adamus@wisc.edu</a:t>
            </a:r>
          </a:p>
          <a:p>
            <a:r>
              <a:rPr lang="en-US" b="1" dirty="0"/>
              <a:t>Rhonda Sager, rsager@library.wisc.edu</a:t>
            </a:r>
          </a:p>
          <a:p>
            <a:r>
              <a:rPr lang="en-US" b="1" dirty="0"/>
              <a:t>Mary Hitchcock, mhitchcock@library.wisc.edu</a:t>
            </a:r>
            <a:r>
              <a:rPr lang="en-US" dirty="0"/>
              <a:t/>
            </a:r>
            <a:br>
              <a:rPr lang="en-US" dirty="0"/>
            </a:br>
            <a:endParaRPr lang="en-US" dirty="0"/>
          </a:p>
          <a:p>
            <a:endParaRPr lang="en-US" dirty="0"/>
          </a:p>
        </p:txBody>
      </p:sp>
    </p:spTree>
    <p:extLst>
      <p:ext uri="{BB962C8B-B14F-4D97-AF65-F5344CB8AC3E}">
        <p14:creationId xmlns:p14="http://schemas.microsoft.com/office/powerpoint/2010/main" val="5815551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958</TotalTime>
  <Words>1173</Words>
  <Application>Microsoft Office PowerPoint</Application>
  <PresentationFormat>On-screen Show (4:3)</PresentationFormat>
  <Paragraphs>117</Paragraphs>
  <Slides>41</Slides>
  <Notes>7</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Adjacency</vt:lpstr>
      <vt:lpstr>SciENcv, myBibliography, NIHMS &amp; ORCID : an introduction</vt:lpstr>
      <vt:lpstr>Outline:</vt:lpstr>
      <vt:lpstr>Integration of my NCBI Tools</vt:lpstr>
      <vt:lpstr>PowerPoint Presentation</vt:lpstr>
      <vt:lpstr>PowerPoint Presentation</vt:lpstr>
      <vt:lpstr>Integration of my NCBI Tools</vt:lpstr>
      <vt:lpstr>PowerPoint Presentation</vt:lpstr>
      <vt:lpstr>PowerPoint Presentation</vt:lpstr>
      <vt:lpstr>Integration of my NCBI Tools</vt:lpstr>
      <vt:lpstr>PowerPoint Presentation</vt:lpstr>
      <vt:lpstr>Integration of my NCBI Tools</vt:lpstr>
      <vt:lpstr>PowerPoint Presentation</vt:lpstr>
      <vt:lpstr>PowerPoint Presentation</vt:lpstr>
      <vt:lpstr>PowerPoint Presentation</vt:lpstr>
      <vt:lpstr>Integration of my NCBI Tools</vt:lpstr>
      <vt:lpstr>Outline:</vt:lpstr>
      <vt:lpstr>New Biosketch</vt:lpstr>
      <vt:lpstr>Biosketch Changes (details)</vt:lpstr>
      <vt:lpstr>PowerPoint Presentation</vt:lpstr>
      <vt:lpstr>Outline:</vt:lpstr>
      <vt:lpstr>What is SciENcv</vt:lpstr>
      <vt:lpstr>Outline:</vt:lpstr>
      <vt:lpstr>Why Might You Want to Use SciENcv?</vt:lpstr>
      <vt:lpstr>Things You Need to Know about SciENcv</vt:lpstr>
      <vt:lpstr>Outline:</vt:lpstr>
      <vt:lpstr>SciENcv : Science Experts Network Curriculum Vitae http://www.ncbi.nlm.nih.gov/sciencv/</vt:lpstr>
      <vt:lpstr>PowerPoint Presentation</vt:lpstr>
      <vt:lpstr>PowerPoint Presentation</vt:lpstr>
      <vt:lpstr>PowerPoint Presentation</vt:lpstr>
      <vt:lpstr>PowerPoint Presentation</vt:lpstr>
      <vt:lpstr>PowerPoint Presentation</vt:lpstr>
      <vt:lpstr>ORCID ID (orcid.org)</vt:lpstr>
      <vt:lpstr>PowerPoint Presentation</vt:lpstr>
      <vt:lpstr>PowerPoint Presentation</vt:lpstr>
      <vt:lpstr>PowerPoint Presentation</vt:lpstr>
      <vt:lpstr>PowerPoint Presentation</vt:lpstr>
      <vt:lpstr>PowerPoint Presentation</vt:lpstr>
      <vt:lpstr>PowerPoint Presentation</vt:lpstr>
      <vt:lpstr>Outline:</vt:lpstr>
      <vt:lpstr>PowerPoint Presentation</vt:lpstr>
      <vt:lpstr>Questions? NIH Public Access? SciENcv? my Bibliography? NIH Manuscript Submission System? ORCID?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SciENcv : a brief introduction</dc:title>
  <dc:creator>Julie Schneider</dc:creator>
  <cp:lastModifiedBy>Julie Schneider</cp:lastModifiedBy>
  <cp:revision>105</cp:revision>
  <dcterms:created xsi:type="dcterms:W3CDTF">2014-08-18T18:34:59Z</dcterms:created>
  <dcterms:modified xsi:type="dcterms:W3CDTF">2015-02-20T17:05:19Z</dcterms:modified>
</cp:coreProperties>
</file>